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ree Serif" charset="1" panose="02000503040000020004"/>
      <p:regular r:id="rId10"/>
    </p:embeddedFont>
    <p:embeddedFont>
      <p:font typeface="Ara Hamah Alfidaa" charset="1" panose="00000500000000000000"/>
      <p:regular r:id="rId11"/>
    </p:embeddedFont>
    <p:embeddedFont>
      <p:font typeface="Ara Hamah Alfidaa Italics" charset="1" panose="00000500000000000000"/>
      <p:regular r:id="rId12"/>
    </p:embeddedFont>
    <p:embeddedFont>
      <p:font typeface="Tek Tall Arabic" charset="1" panose="00000000000000000000"/>
      <p:regular r:id="rId13"/>
    </p:embeddedFont>
    <p:embeddedFont>
      <p:font typeface="Tek Tall Arabic Bold" charset="1" panose="00000000000000000000"/>
      <p:regular r:id="rId14"/>
    </p:embeddedFont>
    <p:embeddedFont>
      <p:font typeface="Tek Tall Arabic Thin" charset="1" panose="00000000000000000000"/>
      <p:regular r:id="rId15"/>
    </p:embeddedFont>
    <p:embeddedFont>
      <p:font typeface="Tek Tall Arabic Extra-Light" charset="1" panose="00000000000000000000"/>
      <p:regular r:id="rId16"/>
    </p:embeddedFont>
    <p:embeddedFont>
      <p:font typeface="Tek Tall Arabic Light" charset="1" panose="00000000000000000000"/>
      <p:regular r:id="rId17"/>
    </p:embeddedFont>
    <p:embeddedFont>
      <p:font typeface="Tek Tall Arabic Medium" charset="1" panose="00000000000000000000"/>
      <p:regular r:id="rId18"/>
    </p:embeddedFont>
    <p:embeddedFont>
      <p:font typeface="Tek Tall Arabic Semi-Bold" charset="1" panose="00000000000000000000"/>
      <p:regular r:id="rId19"/>
    </p:embeddedFont>
    <p:embeddedFont>
      <p:font typeface="TT Chocolates" charset="1" panose="02000503020000020003"/>
      <p:regular r:id="rId20"/>
    </p:embeddedFont>
    <p:embeddedFont>
      <p:font typeface="TT Chocolates Bold" charset="1" panose="02000803020000020003"/>
      <p:regular r:id="rId21"/>
    </p:embeddedFont>
    <p:embeddedFont>
      <p:font typeface="TT Chocolates Italics" charset="1" panose="02000503020000090003"/>
      <p:regular r:id="rId22"/>
    </p:embeddedFont>
    <p:embeddedFont>
      <p:font typeface="TT Chocolates Bold Italics" charset="1" panose="02000803030000090003"/>
      <p:regular r:id="rId23"/>
    </p:embeddedFont>
    <p:embeddedFont>
      <p:font typeface="TT Chocolates Extra-Light" charset="1" panose="02000503030000020003"/>
      <p:regular r:id="rId24"/>
    </p:embeddedFont>
    <p:embeddedFont>
      <p:font typeface="TT Chocolates Extra-Light Italics" charset="1" panose="02000503030000090003"/>
      <p:regular r:id="rId25"/>
    </p:embeddedFont>
    <p:embeddedFont>
      <p:font typeface="TT Chocolates Light Italics" charset="1" panose="02000503030000090003"/>
      <p:regular r:id="rId26"/>
    </p:embeddedFont>
    <p:embeddedFont>
      <p:font typeface="TT Chocolates Ultra-Bold" charset="1" panose="02000903040000020003"/>
      <p:regular r:id="rId27"/>
    </p:embeddedFont>
    <p:embeddedFont>
      <p:font typeface="TT Chocolates Ultra-Bold Italics" charset="1" panose="020009030500000900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35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2.png>
</file>

<file path=ppt/media/image3.svg>
</file>

<file path=ppt/media/image4.jpe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036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6553">
            <a:off x="-4394380" y="-990250"/>
            <a:ext cx="25077868" cy="17812091"/>
          </a:xfrm>
          <a:custGeom>
            <a:avLst/>
            <a:gdLst/>
            <a:ahLst/>
            <a:cxnLst/>
            <a:rect r="r" b="b" t="t" l="l"/>
            <a:pathLst>
              <a:path h="17812091" w="25077868">
                <a:moveTo>
                  <a:pt x="0" y="0"/>
                </a:moveTo>
                <a:lnTo>
                  <a:pt x="25077868" y="0"/>
                </a:lnTo>
                <a:lnTo>
                  <a:pt x="25077868" y="17812091"/>
                </a:lnTo>
                <a:lnTo>
                  <a:pt x="0" y="178120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1195" y="932983"/>
            <a:ext cx="13888891" cy="767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4"/>
              </a:lnSpc>
            </a:pPr>
            <a:r>
              <a:rPr lang="en-US" sz="10802">
                <a:solidFill>
                  <a:srgbClr val="000000"/>
                </a:solidFill>
                <a:latin typeface="Bree Serif"/>
              </a:rPr>
              <a:t>Como garantir a segurança dos dados e sistemas quando dispositivos IoT estão conectados em ambientes industriais?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06923" y="9164809"/>
            <a:ext cx="5336742" cy="1018833"/>
          </a:xfrm>
          <a:custGeom>
            <a:avLst/>
            <a:gdLst/>
            <a:ahLst/>
            <a:cxnLst/>
            <a:rect r="r" b="b" t="t" l="l"/>
            <a:pathLst>
              <a:path h="1018833" w="5336742">
                <a:moveTo>
                  <a:pt x="0" y="0"/>
                </a:moveTo>
                <a:lnTo>
                  <a:pt x="5336742" y="0"/>
                </a:lnTo>
                <a:lnTo>
                  <a:pt x="5336742" y="1018832"/>
                </a:lnTo>
                <a:lnTo>
                  <a:pt x="0" y="10188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3062465" y="8940396"/>
            <a:ext cx="6102269" cy="635808"/>
            <a:chOff x="0" y="0"/>
            <a:chExt cx="3900488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00488" cy="406400"/>
            </a:xfrm>
            <a:custGeom>
              <a:avLst/>
              <a:gdLst/>
              <a:ahLst/>
              <a:cxnLst/>
              <a:rect r="r" b="b" t="t" l="l"/>
              <a:pathLst>
                <a:path h="406400" w="3900488">
                  <a:moveTo>
                    <a:pt x="3697288" y="0"/>
                  </a:moveTo>
                  <a:cubicBezTo>
                    <a:pt x="3809512" y="0"/>
                    <a:pt x="3900488" y="90976"/>
                    <a:pt x="3900488" y="203200"/>
                  </a:cubicBezTo>
                  <a:cubicBezTo>
                    <a:pt x="3900488" y="315424"/>
                    <a:pt x="3809512" y="406400"/>
                    <a:pt x="369728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>
                <a:alpha val="8588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3900488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-351027" y="9212060"/>
            <a:ext cx="6003752" cy="829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2"/>
              </a:lnSpc>
            </a:pPr>
            <a:r>
              <a:rPr lang="en-US" sz="4851" spc="422">
                <a:solidFill>
                  <a:srgbClr val="232E54"/>
                </a:solidFill>
                <a:latin typeface="Tek Tall Arabic Bold"/>
              </a:rPr>
              <a:t>Almoço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778747" y="3379387"/>
            <a:ext cx="4509253" cy="5517577"/>
          </a:xfrm>
          <a:custGeom>
            <a:avLst/>
            <a:gdLst/>
            <a:ahLst/>
            <a:cxnLst/>
            <a:rect r="r" b="b" t="t" l="l"/>
            <a:pathLst>
              <a:path h="5517577" w="4509253">
                <a:moveTo>
                  <a:pt x="0" y="0"/>
                </a:moveTo>
                <a:lnTo>
                  <a:pt x="4509253" y="0"/>
                </a:lnTo>
                <a:lnTo>
                  <a:pt x="4509253" y="5517576"/>
                </a:lnTo>
                <a:lnTo>
                  <a:pt x="0" y="5517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3541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857" t="-3269" r="-6421" b="-1548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195132">
            <a:off x="-1502849" y="-2466871"/>
            <a:ext cx="26931805" cy="19128889"/>
          </a:xfrm>
          <a:custGeom>
            <a:avLst/>
            <a:gdLst/>
            <a:ahLst/>
            <a:cxnLst/>
            <a:rect r="r" b="b" t="t" l="l"/>
            <a:pathLst>
              <a:path h="19128889" w="26931805">
                <a:moveTo>
                  <a:pt x="0" y="0"/>
                </a:moveTo>
                <a:lnTo>
                  <a:pt x="26931805" y="0"/>
                </a:lnTo>
                <a:lnTo>
                  <a:pt x="26931805" y="19128889"/>
                </a:lnTo>
                <a:lnTo>
                  <a:pt x="0" y="191288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7294" y="279858"/>
            <a:ext cx="9086583" cy="281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03"/>
              </a:lnSpc>
            </a:pPr>
            <a:r>
              <a:rPr lang="en-US" sz="16431" spc="279">
                <a:solidFill>
                  <a:srgbClr val="FFFFFF"/>
                </a:solidFill>
                <a:latin typeface="Bree Serif"/>
              </a:rPr>
              <a:t>TÓPICOS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699277" y="4045768"/>
            <a:ext cx="800090" cy="1202563"/>
            <a:chOff x="0" y="0"/>
            <a:chExt cx="1066786" cy="1603418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-86831" y="305142"/>
              <a:ext cx="1240449" cy="1066786"/>
            </a:xfrm>
            <a:custGeom>
              <a:avLst/>
              <a:gdLst/>
              <a:ahLst/>
              <a:cxnLst/>
              <a:rect r="r" b="b" t="t" l="l"/>
              <a:pathLst>
                <a:path h="1066786" w="1240449">
                  <a:moveTo>
                    <a:pt x="0" y="0"/>
                  </a:moveTo>
                  <a:lnTo>
                    <a:pt x="1240449" y="0"/>
                  </a:lnTo>
                  <a:lnTo>
                    <a:pt x="1240449" y="1066786"/>
                  </a:lnTo>
                  <a:lnTo>
                    <a:pt x="0" y="1066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-152400"/>
              <a:ext cx="1032936" cy="1755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092"/>
                </a:lnSpc>
              </a:pPr>
              <a:r>
                <a:rPr lang="en-US" sz="7923">
                  <a:solidFill>
                    <a:srgbClr val="374F90"/>
                  </a:solidFill>
                  <a:latin typeface="Ara Hamah Alfidaa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99277" y="5259205"/>
            <a:ext cx="800090" cy="1202563"/>
            <a:chOff x="0" y="0"/>
            <a:chExt cx="1066786" cy="1603418"/>
          </a:xfrm>
        </p:grpSpPr>
        <p:sp>
          <p:nvSpPr>
            <p:cNvPr name="Freeform 9" id="9"/>
            <p:cNvSpPr/>
            <p:nvPr/>
          </p:nvSpPr>
          <p:spPr>
            <a:xfrm flipH="false" flipV="false" rot="-5400000">
              <a:off x="-86831" y="305142"/>
              <a:ext cx="1240449" cy="1066786"/>
            </a:xfrm>
            <a:custGeom>
              <a:avLst/>
              <a:gdLst/>
              <a:ahLst/>
              <a:cxnLst/>
              <a:rect r="r" b="b" t="t" l="l"/>
              <a:pathLst>
                <a:path h="1066786" w="1240449">
                  <a:moveTo>
                    <a:pt x="0" y="0"/>
                  </a:moveTo>
                  <a:lnTo>
                    <a:pt x="1240449" y="0"/>
                  </a:lnTo>
                  <a:lnTo>
                    <a:pt x="1240449" y="1066786"/>
                  </a:lnTo>
                  <a:lnTo>
                    <a:pt x="0" y="1066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0" y="-152400"/>
              <a:ext cx="1032936" cy="1755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092"/>
                </a:lnSpc>
              </a:pPr>
              <a:r>
                <a:rPr lang="en-US" sz="7923">
                  <a:solidFill>
                    <a:srgbClr val="374F90"/>
                  </a:solidFill>
                  <a:latin typeface="Ara Hamah Alfidaa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360495" y="6342135"/>
            <a:ext cx="800090" cy="1202563"/>
            <a:chOff x="0" y="0"/>
            <a:chExt cx="1066786" cy="1603418"/>
          </a:xfrm>
        </p:grpSpPr>
        <p:sp>
          <p:nvSpPr>
            <p:cNvPr name="Freeform 12" id="12"/>
            <p:cNvSpPr/>
            <p:nvPr/>
          </p:nvSpPr>
          <p:spPr>
            <a:xfrm flipH="false" flipV="false" rot="-5400000">
              <a:off x="-86831" y="305142"/>
              <a:ext cx="1240449" cy="1066786"/>
            </a:xfrm>
            <a:custGeom>
              <a:avLst/>
              <a:gdLst/>
              <a:ahLst/>
              <a:cxnLst/>
              <a:rect r="r" b="b" t="t" l="l"/>
              <a:pathLst>
                <a:path h="1066786" w="1240449">
                  <a:moveTo>
                    <a:pt x="0" y="0"/>
                  </a:moveTo>
                  <a:lnTo>
                    <a:pt x="1240449" y="0"/>
                  </a:lnTo>
                  <a:lnTo>
                    <a:pt x="1240449" y="1066786"/>
                  </a:lnTo>
                  <a:lnTo>
                    <a:pt x="0" y="1066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0" y="-152400"/>
              <a:ext cx="1032936" cy="1755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092"/>
                </a:lnSpc>
              </a:pPr>
              <a:r>
                <a:rPr lang="en-US" sz="7923">
                  <a:solidFill>
                    <a:srgbClr val="374F90"/>
                  </a:solidFill>
                  <a:latin typeface="Ara Hamah Alfidaa"/>
                </a:rPr>
                <a:t>3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360495" y="7544698"/>
            <a:ext cx="800090" cy="1202563"/>
            <a:chOff x="0" y="0"/>
            <a:chExt cx="1066786" cy="1603418"/>
          </a:xfrm>
        </p:grpSpPr>
        <p:sp>
          <p:nvSpPr>
            <p:cNvPr name="Freeform 15" id="15"/>
            <p:cNvSpPr/>
            <p:nvPr/>
          </p:nvSpPr>
          <p:spPr>
            <a:xfrm flipH="false" flipV="false" rot="-5400000">
              <a:off x="-86831" y="305142"/>
              <a:ext cx="1240449" cy="1066786"/>
            </a:xfrm>
            <a:custGeom>
              <a:avLst/>
              <a:gdLst/>
              <a:ahLst/>
              <a:cxnLst/>
              <a:rect r="r" b="b" t="t" l="l"/>
              <a:pathLst>
                <a:path h="1066786" w="1240449">
                  <a:moveTo>
                    <a:pt x="0" y="0"/>
                  </a:moveTo>
                  <a:lnTo>
                    <a:pt x="1240449" y="0"/>
                  </a:lnTo>
                  <a:lnTo>
                    <a:pt x="1240449" y="1066786"/>
                  </a:lnTo>
                  <a:lnTo>
                    <a:pt x="0" y="1066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-152400"/>
              <a:ext cx="1032936" cy="1755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092"/>
                </a:lnSpc>
              </a:pPr>
              <a:r>
                <a:rPr lang="en-US" sz="7923">
                  <a:solidFill>
                    <a:srgbClr val="374F90"/>
                  </a:solidFill>
                  <a:latin typeface="Ara Hamah Alfidaa"/>
                </a:rPr>
                <a:t>4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9673611" y="1383235"/>
            <a:ext cx="8455150" cy="7730194"/>
          </a:xfrm>
          <a:custGeom>
            <a:avLst/>
            <a:gdLst/>
            <a:ahLst/>
            <a:cxnLst/>
            <a:rect r="r" b="b" t="t" l="l"/>
            <a:pathLst>
              <a:path h="7730194" w="8455150">
                <a:moveTo>
                  <a:pt x="0" y="0"/>
                </a:moveTo>
                <a:lnTo>
                  <a:pt x="8455150" y="0"/>
                </a:lnTo>
                <a:lnTo>
                  <a:pt x="8455150" y="7730193"/>
                </a:lnTo>
                <a:lnTo>
                  <a:pt x="0" y="77301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74" t="-1504" r="0" b="-1504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858487" y="4433844"/>
            <a:ext cx="2302098" cy="310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6"/>
              </a:lnSpc>
            </a:pPr>
            <a:r>
              <a:rPr lang="en-US" sz="2273" spc="18">
                <a:solidFill>
                  <a:srgbClr val="FFFFFF"/>
                </a:solidFill>
                <a:latin typeface="TT Chocolates Bold"/>
              </a:rPr>
              <a:t>O que é IOT?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58487" y="5617835"/>
            <a:ext cx="2302098" cy="310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6"/>
              </a:lnSpc>
            </a:pPr>
            <a:r>
              <a:rPr lang="en-US" sz="2273" spc="18">
                <a:solidFill>
                  <a:srgbClr val="FFFFFF"/>
                </a:solidFill>
                <a:latin typeface="TT Chocolates Bold"/>
              </a:rPr>
              <a:t>criptografia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345747" y="6802704"/>
            <a:ext cx="2302098" cy="310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6"/>
              </a:lnSpc>
            </a:pPr>
            <a:r>
              <a:rPr lang="en-US" sz="2273" spc="18">
                <a:solidFill>
                  <a:srgbClr val="FFFFFF"/>
                </a:solidFill>
                <a:latin typeface="TT Chocolates Bold"/>
              </a:rPr>
              <a:t>desafios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345747" y="7857630"/>
            <a:ext cx="2302098" cy="605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6"/>
              </a:lnSpc>
            </a:pPr>
            <a:r>
              <a:rPr lang="en-US" sz="2273" spc="18">
                <a:solidFill>
                  <a:srgbClr val="FFFFFF"/>
                </a:solidFill>
                <a:latin typeface="TT Chocolates Bold"/>
              </a:rPr>
              <a:t>principais estratégias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322489">
            <a:off x="4471711" y="-1871268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2" y="0"/>
                </a:lnTo>
                <a:lnTo>
                  <a:pt x="18116952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11014" y="4089753"/>
            <a:ext cx="4954760" cy="945909"/>
          </a:xfrm>
          <a:custGeom>
            <a:avLst/>
            <a:gdLst/>
            <a:ahLst/>
            <a:cxnLst/>
            <a:rect r="r" b="b" t="t" l="l"/>
            <a:pathLst>
              <a:path h="945909" w="4954760">
                <a:moveTo>
                  <a:pt x="0" y="0"/>
                </a:moveTo>
                <a:lnTo>
                  <a:pt x="4954760" y="0"/>
                </a:lnTo>
                <a:lnTo>
                  <a:pt x="4954760" y="945909"/>
                </a:lnTo>
                <a:lnTo>
                  <a:pt x="0" y="9459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528387" y="950607"/>
            <a:ext cx="5866018" cy="8385786"/>
            <a:chOff x="0" y="0"/>
            <a:chExt cx="4434840" cy="63398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436880"/>
              <a:ext cx="4064000" cy="5902960"/>
            </a:xfrm>
            <a:custGeom>
              <a:avLst/>
              <a:gdLst/>
              <a:ahLst/>
              <a:cxnLst/>
              <a:rect r="r" b="b" t="t" l="l"/>
              <a:pathLst>
                <a:path h="5902960" w="4064000">
                  <a:moveTo>
                    <a:pt x="4064000" y="5902960"/>
                  </a:moveTo>
                  <a:lnTo>
                    <a:pt x="0" y="5902960"/>
                  </a:lnTo>
                  <a:lnTo>
                    <a:pt x="0" y="0"/>
                  </a:lnTo>
                  <a:lnTo>
                    <a:pt x="4064000" y="0"/>
                  </a:lnTo>
                  <a:lnTo>
                    <a:pt x="4064000" y="5902960"/>
                  </a:lnTo>
                  <a:close/>
                </a:path>
              </a:pathLst>
            </a:custGeom>
            <a:blipFill>
              <a:blip r:embed="rId6"/>
              <a:stretch>
                <a:fillRect l="-22625" t="0" r="-2262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0800" y="50800"/>
              <a:ext cx="4333240" cy="6239510"/>
            </a:xfrm>
            <a:custGeom>
              <a:avLst/>
              <a:gdLst/>
              <a:ahLst/>
              <a:cxnLst/>
              <a:rect r="r" b="b" t="t" l="l"/>
              <a:pathLst>
                <a:path h="6239510" w="4333240">
                  <a:moveTo>
                    <a:pt x="4333240" y="335280"/>
                  </a:moveTo>
                  <a:lnTo>
                    <a:pt x="0" y="335280"/>
                  </a:lnTo>
                  <a:lnTo>
                    <a:pt x="0" y="0"/>
                  </a:lnTo>
                  <a:lnTo>
                    <a:pt x="4333240" y="0"/>
                  </a:lnTo>
                  <a:lnTo>
                    <a:pt x="4333240" y="335280"/>
                  </a:lnTo>
                  <a:close/>
                  <a:moveTo>
                    <a:pt x="4333240" y="5970270"/>
                  </a:moveTo>
                  <a:lnTo>
                    <a:pt x="4064000" y="5970270"/>
                  </a:lnTo>
                  <a:lnTo>
                    <a:pt x="4064000" y="6239510"/>
                  </a:lnTo>
                  <a:lnTo>
                    <a:pt x="4333240" y="6239510"/>
                  </a:lnTo>
                  <a:lnTo>
                    <a:pt x="4333240" y="5970270"/>
                  </a:lnTo>
                  <a:close/>
                </a:path>
              </a:pathLst>
            </a:custGeom>
            <a:solidFill>
              <a:srgbClr val="E57E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6850" y="165100"/>
              <a:ext cx="811530" cy="119380"/>
            </a:xfrm>
            <a:custGeom>
              <a:avLst/>
              <a:gdLst/>
              <a:ahLst/>
              <a:cxnLst/>
              <a:rect r="r" b="b" t="t" l="l"/>
              <a:pathLst>
                <a:path h="119380" w="811530">
                  <a:moveTo>
                    <a:pt x="119380" y="59690"/>
                  </a:moveTo>
                  <a:cubicBezTo>
                    <a:pt x="119380" y="92710"/>
                    <a:pt x="92710" y="119380"/>
                    <a:pt x="59690" y="119380"/>
                  </a:cubicBezTo>
                  <a:cubicBezTo>
                    <a:pt x="26670" y="119380"/>
                    <a:pt x="0" y="92710"/>
                    <a:pt x="0" y="59690"/>
                  </a:cubicBezTo>
                  <a:cubicBezTo>
                    <a:pt x="0" y="26670"/>
                    <a:pt x="26670" y="0"/>
                    <a:pt x="59690" y="0"/>
                  </a:cubicBezTo>
                  <a:cubicBezTo>
                    <a:pt x="92710" y="0"/>
                    <a:pt x="119380" y="26670"/>
                    <a:pt x="119380" y="59690"/>
                  </a:cubicBezTo>
                  <a:close/>
                  <a:moveTo>
                    <a:pt x="406400" y="0"/>
                  </a:moveTo>
                  <a:cubicBezTo>
                    <a:pt x="373380" y="0"/>
                    <a:pt x="346710" y="26670"/>
                    <a:pt x="346710" y="59690"/>
                  </a:cubicBezTo>
                  <a:cubicBezTo>
                    <a:pt x="346710" y="92710"/>
                    <a:pt x="373380" y="119380"/>
                    <a:pt x="406400" y="119380"/>
                  </a:cubicBezTo>
                  <a:cubicBezTo>
                    <a:pt x="439420" y="119380"/>
                    <a:pt x="466090" y="92710"/>
                    <a:pt x="466090" y="59690"/>
                  </a:cubicBezTo>
                  <a:cubicBezTo>
                    <a:pt x="466090" y="26670"/>
                    <a:pt x="439420" y="0"/>
                    <a:pt x="406400" y="0"/>
                  </a:cubicBezTo>
                  <a:close/>
                  <a:moveTo>
                    <a:pt x="751840" y="0"/>
                  </a:moveTo>
                  <a:cubicBezTo>
                    <a:pt x="718820" y="0"/>
                    <a:pt x="692150" y="26670"/>
                    <a:pt x="692150" y="59690"/>
                  </a:cubicBezTo>
                  <a:cubicBezTo>
                    <a:pt x="692150" y="92710"/>
                    <a:pt x="718820" y="119380"/>
                    <a:pt x="751840" y="119380"/>
                  </a:cubicBezTo>
                  <a:cubicBezTo>
                    <a:pt x="784860" y="119380"/>
                    <a:pt x="811530" y="92710"/>
                    <a:pt x="811530" y="59690"/>
                  </a:cubicBezTo>
                  <a:cubicBezTo>
                    <a:pt x="811530" y="26670"/>
                    <a:pt x="784860" y="0"/>
                    <a:pt x="7518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4114800" y="438150"/>
              <a:ext cx="269240" cy="5532120"/>
            </a:xfrm>
            <a:custGeom>
              <a:avLst/>
              <a:gdLst/>
              <a:ahLst/>
              <a:cxnLst/>
              <a:rect r="r" b="b" t="t" l="l"/>
              <a:pathLst>
                <a:path h="5532120" w="269240">
                  <a:moveTo>
                    <a:pt x="269240" y="5532120"/>
                  </a:moveTo>
                  <a:lnTo>
                    <a:pt x="0" y="5532120"/>
                  </a:lnTo>
                  <a:lnTo>
                    <a:pt x="0" y="0"/>
                  </a:lnTo>
                  <a:lnTo>
                    <a:pt x="269240" y="0"/>
                  </a:lnTo>
                  <a:lnTo>
                    <a:pt x="269240" y="55321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34840" cy="6338570"/>
            </a:xfrm>
            <a:custGeom>
              <a:avLst/>
              <a:gdLst/>
              <a:ahLst/>
              <a:cxnLst/>
              <a:rect r="r" b="b" t="t" l="l"/>
              <a:pathLst>
                <a:path h="6338570" w="4434840">
                  <a:moveTo>
                    <a:pt x="4147820" y="5826760"/>
                  </a:moveTo>
                  <a:lnTo>
                    <a:pt x="4182110" y="5788660"/>
                  </a:lnTo>
                  <a:lnTo>
                    <a:pt x="4250690" y="5849620"/>
                  </a:lnTo>
                  <a:lnTo>
                    <a:pt x="4319270" y="5788660"/>
                  </a:lnTo>
                  <a:lnTo>
                    <a:pt x="4353560" y="5826760"/>
                  </a:lnTo>
                  <a:lnTo>
                    <a:pt x="4251960" y="5919470"/>
                  </a:lnTo>
                  <a:lnTo>
                    <a:pt x="4147820" y="5826760"/>
                  </a:lnTo>
                  <a:close/>
                  <a:moveTo>
                    <a:pt x="4182110" y="5567680"/>
                  </a:moveTo>
                  <a:lnTo>
                    <a:pt x="4250690" y="5506720"/>
                  </a:lnTo>
                  <a:lnTo>
                    <a:pt x="4319270" y="5567680"/>
                  </a:lnTo>
                  <a:lnTo>
                    <a:pt x="4353560" y="5529580"/>
                  </a:lnTo>
                  <a:lnTo>
                    <a:pt x="4251960" y="5436870"/>
                  </a:lnTo>
                  <a:lnTo>
                    <a:pt x="4150360" y="5529580"/>
                  </a:lnTo>
                  <a:lnTo>
                    <a:pt x="4182110" y="5567680"/>
                  </a:lnTo>
                  <a:close/>
                  <a:moveTo>
                    <a:pt x="4434840" y="0"/>
                  </a:moveTo>
                  <a:lnTo>
                    <a:pt x="4434840" y="387350"/>
                  </a:lnTo>
                  <a:lnTo>
                    <a:pt x="4434840" y="438150"/>
                  </a:lnTo>
                  <a:lnTo>
                    <a:pt x="4434840" y="5351780"/>
                  </a:lnTo>
                  <a:lnTo>
                    <a:pt x="4434840" y="5403850"/>
                  </a:lnTo>
                  <a:lnTo>
                    <a:pt x="4434840" y="5660390"/>
                  </a:lnTo>
                  <a:lnTo>
                    <a:pt x="4434840" y="5721350"/>
                  </a:lnTo>
                  <a:lnTo>
                    <a:pt x="4434840" y="5969000"/>
                  </a:lnTo>
                  <a:lnTo>
                    <a:pt x="4434840" y="6029960"/>
                  </a:lnTo>
                  <a:lnTo>
                    <a:pt x="4434840" y="6338570"/>
                  </a:lnTo>
                  <a:lnTo>
                    <a:pt x="4064000" y="6338570"/>
                  </a:lnTo>
                  <a:lnTo>
                    <a:pt x="4064000" y="6338570"/>
                  </a:lnTo>
                  <a:lnTo>
                    <a:pt x="0" y="6338570"/>
                  </a:lnTo>
                  <a:lnTo>
                    <a:pt x="0" y="436880"/>
                  </a:lnTo>
                  <a:lnTo>
                    <a:pt x="0" y="436880"/>
                  </a:lnTo>
                  <a:lnTo>
                    <a:pt x="0" y="0"/>
                  </a:lnTo>
                  <a:lnTo>
                    <a:pt x="4434840" y="0"/>
                  </a:lnTo>
                  <a:close/>
                  <a:moveTo>
                    <a:pt x="50800" y="386080"/>
                  </a:moveTo>
                  <a:lnTo>
                    <a:pt x="4384040" y="386080"/>
                  </a:lnTo>
                  <a:lnTo>
                    <a:pt x="4384040" y="50800"/>
                  </a:lnTo>
                  <a:lnTo>
                    <a:pt x="50800" y="50800"/>
                  </a:lnTo>
                  <a:lnTo>
                    <a:pt x="50800" y="386080"/>
                  </a:lnTo>
                  <a:close/>
                  <a:moveTo>
                    <a:pt x="4064000" y="6031230"/>
                  </a:moveTo>
                  <a:lnTo>
                    <a:pt x="4064000" y="5970270"/>
                  </a:lnTo>
                  <a:lnTo>
                    <a:pt x="4064000" y="5722620"/>
                  </a:lnTo>
                  <a:lnTo>
                    <a:pt x="4064000" y="5661660"/>
                  </a:lnTo>
                  <a:lnTo>
                    <a:pt x="4064000" y="5405120"/>
                  </a:lnTo>
                  <a:lnTo>
                    <a:pt x="4064000" y="5353050"/>
                  </a:lnTo>
                  <a:lnTo>
                    <a:pt x="4064000" y="436880"/>
                  </a:lnTo>
                  <a:lnTo>
                    <a:pt x="50800" y="436880"/>
                  </a:lnTo>
                  <a:lnTo>
                    <a:pt x="50800" y="6289040"/>
                  </a:lnTo>
                  <a:lnTo>
                    <a:pt x="4064000" y="6289040"/>
                  </a:lnTo>
                  <a:lnTo>
                    <a:pt x="4064000" y="6031230"/>
                  </a:lnTo>
                  <a:close/>
                  <a:moveTo>
                    <a:pt x="4384040" y="5403850"/>
                  </a:moveTo>
                  <a:lnTo>
                    <a:pt x="4114800" y="5403850"/>
                  </a:lnTo>
                  <a:lnTo>
                    <a:pt x="4114800" y="5660390"/>
                  </a:lnTo>
                  <a:lnTo>
                    <a:pt x="4384040" y="5660390"/>
                  </a:lnTo>
                  <a:lnTo>
                    <a:pt x="4384040" y="5403850"/>
                  </a:lnTo>
                  <a:close/>
                  <a:moveTo>
                    <a:pt x="4114800" y="5721350"/>
                  </a:moveTo>
                  <a:lnTo>
                    <a:pt x="4114800" y="5969000"/>
                  </a:lnTo>
                  <a:lnTo>
                    <a:pt x="4384040" y="5969000"/>
                  </a:lnTo>
                  <a:lnTo>
                    <a:pt x="4384040" y="5721350"/>
                  </a:lnTo>
                  <a:lnTo>
                    <a:pt x="4114800" y="5721350"/>
                  </a:lnTo>
                  <a:close/>
                  <a:moveTo>
                    <a:pt x="4384040" y="6031230"/>
                  </a:moveTo>
                  <a:lnTo>
                    <a:pt x="4114800" y="6031230"/>
                  </a:lnTo>
                  <a:lnTo>
                    <a:pt x="4114800" y="6289040"/>
                  </a:lnTo>
                  <a:lnTo>
                    <a:pt x="4384040" y="6289040"/>
                  </a:lnTo>
                  <a:lnTo>
                    <a:pt x="4384040" y="6031230"/>
                  </a:lnTo>
                  <a:close/>
                  <a:moveTo>
                    <a:pt x="4384040" y="5351780"/>
                  </a:moveTo>
                  <a:lnTo>
                    <a:pt x="4384040" y="438150"/>
                  </a:lnTo>
                  <a:lnTo>
                    <a:pt x="4114800" y="438150"/>
                  </a:lnTo>
                  <a:lnTo>
                    <a:pt x="4114800" y="5351780"/>
                  </a:lnTo>
                  <a:lnTo>
                    <a:pt x="4384040" y="5351780"/>
                  </a:lnTo>
                  <a:close/>
                  <a:moveTo>
                    <a:pt x="367030" y="224790"/>
                  </a:moveTo>
                  <a:cubicBezTo>
                    <a:pt x="367030" y="285750"/>
                    <a:pt x="317500" y="335280"/>
                    <a:pt x="256540" y="335280"/>
                  </a:cubicBezTo>
                  <a:cubicBezTo>
                    <a:pt x="195580" y="335280"/>
                    <a:pt x="146050" y="285750"/>
                    <a:pt x="146050" y="224790"/>
                  </a:cubicBezTo>
                  <a:cubicBezTo>
                    <a:pt x="146050" y="163830"/>
                    <a:pt x="195580" y="114300"/>
                    <a:pt x="256540" y="114300"/>
                  </a:cubicBezTo>
                  <a:cubicBezTo>
                    <a:pt x="317500" y="114300"/>
                    <a:pt x="367030" y="163830"/>
                    <a:pt x="367030" y="224790"/>
                  </a:cubicBezTo>
                  <a:close/>
                  <a:moveTo>
                    <a:pt x="316230" y="224790"/>
                  </a:moveTo>
                  <a:cubicBezTo>
                    <a:pt x="316230" y="191770"/>
                    <a:pt x="289560" y="165100"/>
                    <a:pt x="256540" y="165100"/>
                  </a:cubicBezTo>
                  <a:cubicBezTo>
                    <a:pt x="223520" y="165100"/>
                    <a:pt x="196850" y="191770"/>
                    <a:pt x="196850" y="224790"/>
                  </a:cubicBezTo>
                  <a:cubicBezTo>
                    <a:pt x="196850" y="257810"/>
                    <a:pt x="223520" y="284480"/>
                    <a:pt x="256540" y="284480"/>
                  </a:cubicBezTo>
                  <a:cubicBezTo>
                    <a:pt x="289560" y="285750"/>
                    <a:pt x="316230" y="257810"/>
                    <a:pt x="316230" y="224790"/>
                  </a:cubicBezTo>
                  <a:close/>
                  <a:moveTo>
                    <a:pt x="713740" y="224790"/>
                  </a:moveTo>
                  <a:cubicBezTo>
                    <a:pt x="713740" y="285750"/>
                    <a:pt x="664210" y="335280"/>
                    <a:pt x="603250" y="335280"/>
                  </a:cubicBezTo>
                  <a:cubicBezTo>
                    <a:pt x="542290" y="335280"/>
                    <a:pt x="492760" y="285750"/>
                    <a:pt x="492760" y="224790"/>
                  </a:cubicBezTo>
                  <a:cubicBezTo>
                    <a:pt x="492760" y="163830"/>
                    <a:pt x="541020" y="114300"/>
                    <a:pt x="603250" y="114300"/>
                  </a:cubicBezTo>
                  <a:cubicBezTo>
                    <a:pt x="664210" y="114300"/>
                    <a:pt x="713740" y="163830"/>
                    <a:pt x="713740" y="224790"/>
                  </a:cubicBezTo>
                  <a:close/>
                  <a:moveTo>
                    <a:pt x="662940" y="224790"/>
                  </a:moveTo>
                  <a:cubicBezTo>
                    <a:pt x="662940" y="191770"/>
                    <a:pt x="636270" y="165100"/>
                    <a:pt x="603250" y="165100"/>
                  </a:cubicBezTo>
                  <a:cubicBezTo>
                    <a:pt x="570230" y="165100"/>
                    <a:pt x="543560" y="191770"/>
                    <a:pt x="543560" y="224790"/>
                  </a:cubicBezTo>
                  <a:cubicBezTo>
                    <a:pt x="543560" y="257810"/>
                    <a:pt x="570230" y="284480"/>
                    <a:pt x="603250" y="284480"/>
                  </a:cubicBezTo>
                  <a:cubicBezTo>
                    <a:pt x="636270" y="285750"/>
                    <a:pt x="662940" y="257810"/>
                    <a:pt x="662940" y="224790"/>
                  </a:cubicBezTo>
                  <a:close/>
                  <a:moveTo>
                    <a:pt x="1060450" y="224790"/>
                  </a:moveTo>
                  <a:cubicBezTo>
                    <a:pt x="1060450" y="285750"/>
                    <a:pt x="1010920" y="335280"/>
                    <a:pt x="949960" y="335280"/>
                  </a:cubicBezTo>
                  <a:cubicBezTo>
                    <a:pt x="889000" y="335280"/>
                    <a:pt x="839470" y="285750"/>
                    <a:pt x="839470" y="224790"/>
                  </a:cubicBezTo>
                  <a:cubicBezTo>
                    <a:pt x="839470" y="163830"/>
                    <a:pt x="887730" y="114300"/>
                    <a:pt x="948690" y="114300"/>
                  </a:cubicBezTo>
                  <a:cubicBezTo>
                    <a:pt x="1009650" y="114300"/>
                    <a:pt x="1060450" y="163830"/>
                    <a:pt x="1060450" y="224790"/>
                  </a:cubicBezTo>
                  <a:close/>
                  <a:moveTo>
                    <a:pt x="1009650" y="224790"/>
                  </a:moveTo>
                  <a:cubicBezTo>
                    <a:pt x="1009650" y="191770"/>
                    <a:pt x="982980" y="165100"/>
                    <a:pt x="949960" y="165100"/>
                  </a:cubicBezTo>
                  <a:cubicBezTo>
                    <a:pt x="916940" y="165100"/>
                    <a:pt x="890270" y="191770"/>
                    <a:pt x="890270" y="224790"/>
                  </a:cubicBezTo>
                  <a:cubicBezTo>
                    <a:pt x="890270" y="257810"/>
                    <a:pt x="916940" y="284480"/>
                    <a:pt x="949960" y="284480"/>
                  </a:cubicBezTo>
                  <a:cubicBezTo>
                    <a:pt x="981710" y="285750"/>
                    <a:pt x="1009650" y="257810"/>
                    <a:pt x="1009650" y="224790"/>
                  </a:cubicBezTo>
                  <a:close/>
                  <a:moveTo>
                    <a:pt x="1207770" y="304800"/>
                  </a:moveTo>
                  <a:lnTo>
                    <a:pt x="4263390" y="304800"/>
                  </a:lnTo>
                  <a:lnTo>
                    <a:pt x="4263390" y="254000"/>
                  </a:lnTo>
                  <a:lnTo>
                    <a:pt x="1207770" y="254000"/>
                  </a:lnTo>
                  <a:lnTo>
                    <a:pt x="1207770" y="304800"/>
                  </a:lnTo>
                  <a:close/>
                  <a:moveTo>
                    <a:pt x="1207770" y="177800"/>
                  </a:moveTo>
                  <a:lnTo>
                    <a:pt x="4263390" y="177800"/>
                  </a:lnTo>
                  <a:lnTo>
                    <a:pt x="4263390" y="127000"/>
                  </a:lnTo>
                  <a:lnTo>
                    <a:pt x="1207770" y="127000"/>
                  </a:lnTo>
                  <a:lnTo>
                    <a:pt x="1207770" y="177800"/>
                  </a:lnTo>
                  <a:close/>
                </a:path>
              </a:pathLst>
            </a:custGeom>
            <a:solidFill>
              <a:srgbClr val="001E7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14155" y="728992"/>
            <a:ext cx="9808195" cy="3934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58"/>
              </a:lnSpc>
            </a:pPr>
            <a:r>
              <a:rPr lang="en-US" sz="14575">
                <a:solidFill>
                  <a:srgbClr val="FFFFFF"/>
                </a:solidFill>
                <a:latin typeface="Bree Serif"/>
              </a:rPr>
              <a:t>O que é IOT?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1192" y="6022963"/>
            <a:ext cx="9266330" cy="331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 spc="30">
                <a:solidFill>
                  <a:srgbClr val="FFFFFF"/>
                </a:solidFill>
                <a:latin typeface="TT Chocolates Bold"/>
              </a:rPr>
              <a:t>O termo Internet das Coisas (IOT) é usado para uma rede interligada de computadores e dispositivos de internet conectados, essa tecnologia facilita a comunicação entre eles e entre a nuvem.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2012453" y="2218314"/>
            <a:ext cx="16842284" cy="11962591"/>
          </a:xfrm>
          <a:custGeom>
            <a:avLst/>
            <a:gdLst/>
            <a:ahLst/>
            <a:cxnLst/>
            <a:rect r="r" b="b" t="t" l="l"/>
            <a:pathLst>
              <a:path h="11962591" w="16842284">
                <a:moveTo>
                  <a:pt x="0" y="0"/>
                </a:moveTo>
                <a:lnTo>
                  <a:pt x="16842283" y="0"/>
                </a:lnTo>
                <a:lnTo>
                  <a:pt x="16842283" y="11962590"/>
                </a:lnTo>
                <a:lnTo>
                  <a:pt x="0" y="1196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89078" y="6647334"/>
            <a:ext cx="19866157" cy="6105839"/>
          </a:xfrm>
          <a:custGeom>
            <a:avLst/>
            <a:gdLst/>
            <a:ahLst/>
            <a:cxnLst/>
            <a:rect r="r" b="b" t="t" l="l"/>
            <a:pathLst>
              <a:path h="6105839" w="19866157">
                <a:moveTo>
                  <a:pt x="0" y="0"/>
                </a:moveTo>
                <a:lnTo>
                  <a:pt x="19866156" y="0"/>
                </a:lnTo>
                <a:lnTo>
                  <a:pt x="19866156" y="6105838"/>
                </a:lnTo>
                <a:lnTo>
                  <a:pt x="0" y="6105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468" r="0" b="-2521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8365" y="1785005"/>
            <a:ext cx="8315635" cy="1514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35"/>
              </a:lnSpc>
            </a:pPr>
            <a:r>
              <a:rPr lang="en-US" sz="14216">
                <a:solidFill>
                  <a:srgbClr val="FFFFFF"/>
                </a:solidFill>
                <a:latin typeface="Ara Hamah Alfidaa"/>
              </a:rPr>
              <a:t>Criptografia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64699" y="578703"/>
            <a:ext cx="7708527" cy="572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spc="28">
                <a:solidFill>
                  <a:srgbClr val="FFFFFF"/>
                </a:solidFill>
                <a:latin typeface="TT Chocolates Bold"/>
              </a:rPr>
              <a:t>A criptografia é um recurso muito utilizado atualmente na segurança cibernética, principalmente contra ataques, essa segurança é feita através de algoritmos codificados, assinaturas e hashes(algoritmo que mapeia dados), os dados criptografados só podem ser lidos depois de descriptografados.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2012453" y="2218314"/>
            <a:ext cx="16842284" cy="11962591"/>
          </a:xfrm>
          <a:custGeom>
            <a:avLst/>
            <a:gdLst/>
            <a:ahLst/>
            <a:cxnLst/>
            <a:rect r="r" b="b" t="t" l="l"/>
            <a:pathLst>
              <a:path h="11962591" w="16842284">
                <a:moveTo>
                  <a:pt x="0" y="0"/>
                </a:moveTo>
                <a:lnTo>
                  <a:pt x="16842283" y="0"/>
                </a:lnTo>
                <a:lnTo>
                  <a:pt x="16842283" y="11962590"/>
                </a:lnTo>
                <a:lnTo>
                  <a:pt x="0" y="1196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89078" y="6647334"/>
            <a:ext cx="19866157" cy="6105839"/>
          </a:xfrm>
          <a:custGeom>
            <a:avLst/>
            <a:gdLst/>
            <a:ahLst/>
            <a:cxnLst/>
            <a:rect r="r" b="b" t="t" l="l"/>
            <a:pathLst>
              <a:path h="6105839" w="19866157">
                <a:moveTo>
                  <a:pt x="0" y="0"/>
                </a:moveTo>
                <a:lnTo>
                  <a:pt x="19866156" y="0"/>
                </a:lnTo>
                <a:lnTo>
                  <a:pt x="19866156" y="6105838"/>
                </a:lnTo>
                <a:lnTo>
                  <a:pt x="0" y="6105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468" r="0" b="-2521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8365" y="1785005"/>
            <a:ext cx="8315635" cy="1514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35"/>
              </a:lnSpc>
            </a:pPr>
            <a:r>
              <a:rPr lang="en-US" sz="14216">
                <a:solidFill>
                  <a:srgbClr val="FFFFFF"/>
                </a:solidFill>
                <a:latin typeface="Ara Hamah Alfidaa"/>
              </a:rPr>
              <a:t>Desafios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12995" y="77960"/>
            <a:ext cx="7708527" cy="636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spc="28">
                <a:solidFill>
                  <a:srgbClr val="FFFFFF"/>
                </a:solidFill>
                <a:latin typeface="TT Chocolates Bold"/>
              </a:rPr>
              <a:t>Existem diversos desafios de segurança de dados no mundo empresarial, manter a segurança das informações dos clientes, requer atenção, devem ser acessados apenas sites seguros, apesar das externas, existem ameaças internas como pessoas mal intencionadas, a ausência de ferramentas necessárias é outro fator de risco.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3809307" y="288843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1" y="0"/>
                </a:lnTo>
                <a:lnTo>
                  <a:pt x="18116951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140850" y="2844477"/>
            <a:ext cx="8223089" cy="12370800"/>
            <a:chOff x="0" y="0"/>
            <a:chExt cx="2165752" cy="32581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5752" cy="3258153"/>
            </a:xfrm>
            <a:custGeom>
              <a:avLst/>
              <a:gdLst/>
              <a:ahLst/>
              <a:cxnLst/>
              <a:rect r="r" b="b" t="t" l="l"/>
              <a:pathLst>
                <a:path h="3258153" w="2165752">
                  <a:moveTo>
                    <a:pt x="14122" y="0"/>
                  </a:moveTo>
                  <a:lnTo>
                    <a:pt x="2151630" y="0"/>
                  </a:lnTo>
                  <a:cubicBezTo>
                    <a:pt x="2159429" y="0"/>
                    <a:pt x="2165752" y="6323"/>
                    <a:pt x="2165752" y="14122"/>
                  </a:cubicBezTo>
                  <a:lnTo>
                    <a:pt x="2165752" y="3244031"/>
                  </a:lnTo>
                  <a:cubicBezTo>
                    <a:pt x="2165752" y="3251830"/>
                    <a:pt x="2159429" y="3258153"/>
                    <a:pt x="2151630" y="3258153"/>
                  </a:cubicBezTo>
                  <a:lnTo>
                    <a:pt x="14122" y="3258153"/>
                  </a:lnTo>
                  <a:cubicBezTo>
                    <a:pt x="6323" y="3258153"/>
                    <a:pt x="0" y="3251830"/>
                    <a:pt x="0" y="3244031"/>
                  </a:cubicBezTo>
                  <a:lnTo>
                    <a:pt x="0" y="14122"/>
                  </a:lnTo>
                  <a:cubicBezTo>
                    <a:pt x="0" y="6323"/>
                    <a:pt x="6323" y="0"/>
                    <a:pt x="14122" y="0"/>
                  </a:cubicBezTo>
                  <a:close/>
                </a:path>
              </a:pathLst>
            </a:custGeom>
            <a:solidFill>
              <a:srgbClr val="FFFCF3">
                <a:alpha val="4078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28575"/>
              <a:ext cx="2165752" cy="32295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34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7479388">
            <a:off x="-1070260" y="5016274"/>
            <a:ext cx="10768243" cy="3903488"/>
          </a:xfrm>
          <a:custGeom>
            <a:avLst/>
            <a:gdLst/>
            <a:ahLst/>
            <a:cxnLst/>
            <a:rect r="r" b="b" t="t" l="l"/>
            <a:pathLst>
              <a:path h="3903488" w="10768243">
                <a:moveTo>
                  <a:pt x="0" y="0"/>
                </a:moveTo>
                <a:lnTo>
                  <a:pt x="10768244" y="0"/>
                </a:lnTo>
                <a:lnTo>
                  <a:pt x="10768244" y="3903488"/>
                </a:lnTo>
                <a:lnTo>
                  <a:pt x="0" y="39034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-355110"/>
            <a:ext cx="18645764" cy="302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52"/>
              </a:lnSpc>
            </a:pPr>
            <a:r>
              <a:rPr lang="en-US" sz="8680">
                <a:solidFill>
                  <a:srgbClr val="FFFFFF"/>
                </a:solidFill>
                <a:latin typeface="Bree Serif"/>
              </a:rPr>
              <a:t>As principais estratégias para evitar os riscos em dispositivos IoT são: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42806" y="3037487"/>
            <a:ext cx="8066022" cy="700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 spc="28">
                <a:solidFill>
                  <a:srgbClr val="FFFFFF"/>
                </a:solidFill>
                <a:latin typeface="TT Chocolates Bold"/>
              </a:rPr>
              <a:t>Atualizações de software regulares, implementação rigorosa de criptografia, segmentação de rede e um monitoramento avançado.</a:t>
            </a:r>
          </a:p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spc="28">
                <a:solidFill>
                  <a:srgbClr val="FFFFFF"/>
                </a:solidFill>
                <a:latin typeface="TT Chocolates Bold"/>
              </a:rPr>
              <a:t>Atualizações regulares garantem mais segurança, monitoramento mais avançado ajuda a detectar e responder possíveis atividades consideradas suspeitas e a segmentação de rede reduz a exposição a potenciais ameaças.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6" t="-8164" r="-1723" b="-1692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66553">
            <a:off x="-5268182" y="-772916"/>
            <a:ext cx="25077868" cy="17812091"/>
          </a:xfrm>
          <a:custGeom>
            <a:avLst/>
            <a:gdLst/>
            <a:ahLst/>
            <a:cxnLst/>
            <a:rect r="r" b="b" t="t" l="l"/>
            <a:pathLst>
              <a:path h="17812091" w="25077868">
                <a:moveTo>
                  <a:pt x="0" y="0"/>
                </a:moveTo>
                <a:lnTo>
                  <a:pt x="25077868" y="0"/>
                </a:lnTo>
                <a:lnTo>
                  <a:pt x="25077868" y="17812090"/>
                </a:lnTo>
                <a:lnTo>
                  <a:pt x="0" y="17812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7470" y="2076450"/>
            <a:ext cx="9515591" cy="2535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75"/>
              </a:lnSpc>
            </a:pPr>
            <a:r>
              <a:rPr lang="en-US" sz="23527">
                <a:solidFill>
                  <a:srgbClr val="FFFFFF"/>
                </a:solidFill>
                <a:latin typeface="Ara Hamah Alfidaa"/>
              </a:rPr>
              <a:t>Obrigado!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34838" y="6333002"/>
            <a:ext cx="8066022" cy="7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 spc="32">
                <a:solidFill>
                  <a:srgbClr val="FFFFFF"/>
                </a:solidFill>
                <a:latin typeface="TT Chocolates"/>
              </a:rPr>
              <a:t>Dúvidas?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DAGEjzQgP0E</dc:identifier>
  <dcterms:modified xsi:type="dcterms:W3CDTF">2011-08-01T06:04:30Z</dcterms:modified>
  <cp:revision>1</cp:revision>
  <dc:title>Pink and Blue Modern Virtual Reality Presentation</dc:title>
</cp:coreProperties>
</file>

<file path=docProps/thumbnail.jpeg>
</file>